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81812" cy="9296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</a:t>
            </a:r>
            <a:r>
              <a:rPr b="0" lang="en-US" sz="4400" spc="-1" strike="noStrike">
                <a:latin typeface="Arial"/>
              </a:rPr>
              <a:t>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v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s</a:t>
            </a:r>
            <a:r>
              <a:rPr b="0" lang="en-US" sz="4400" spc="-1" strike="noStrike">
                <a:latin typeface="Arial"/>
              </a:rPr>
              <a:t>l</a:t>
            </a:r>
            <a:r>
              <a:rPr b="0" lang="en-US" sz="4400" spc="-1" strike="noStrike">
                <a:latin typeface="Arial"/>
              </a:rPr>
              <a:t>i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</a:t>
            </a:r>
            <a:r>
              <a:rPr b="0" lang="en-US" sz="2000" spc="-1" strike="noStrike">
                <a:latin typeface="Arial"/>
              </a:rPr>
              <a:t>l</a:t>
            </a:r>
            <a:r>
              <a:rPr b="0" lang="en-US" sz="2000" spc="-1" strike="noStrike">
                <a:latin typeface="Arial"/>
              </a:rPr>
              <a:t>i</a:t>
            </a:r>
            <a:r>
              <a:rPr b="0" lang="en-US" sz="2000" spc="-1" strike="noStrike">
                <a:latin typeface="Arial"/>
              </a:rPr>
              <a:t>c</a:t>
            </a:r>
            <a:r>
              <a:rPr b="0" lang="en-US" sz="2000" spc="-1" strike="noStrike">
                <a:latin typeface="Arial"/>
              </a:rPr>
              <a:t>k</a:t>
            </a:r>
            <a:r>
              <a:rPr b="0" lang="en-US" sz="2000" spc="-1" strike="noStrike">
                <a:latin typeface="Arial"/>
              </a:rPr>
              <a:t> 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o</a:t>
            </a:r>
            <a:r>
              <a:rPr b="0" lang="en-US" sz="2000" spc="-1" strike="noStrike">
                <a:latin typeface="Arial"/>
              </a:rPr>
              <a:t> </a:t>
            </a:r>
            <a:r>
              <a:rPr b="0" lang="en-US" sz="2000" spc="-1" strike="noStrike">
                <a:latin typeface="Arial"/>
              </a:rPr>
              <a:t>e</a:t>
            </a:r>
            <a:r>
              <a:rPr b="0" lang="en-US" sz="2000" spc="-1" strike="noStrike">
                <a:latin typeface="Arial"/>
              </a:rPr>
              <a:t>d</a:t>
            </a:r>
            <a:r>
              <a:rPr b="0" lang="en-US" sz="2000" spc="-1" strike="noStrike">
                <a:latin typeface="Arial"/>
              </a:rPr>
              <a:t>i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 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h</a:t>
            </a:r>
            <a:r>
              <a:rPr b="0" lang="en-US" sz="2000" spc="-1" strike="noStrike">
                <a:latin typeface="Arial"/>
              </a:rPr>
              <a:t>e</a:t>
            </a:r>
            <a:r>
              <a:rPr b="0" lang="en-US" sz="2000" spc="-1" strike="noStrike">
                <a:latin typeface="Arial"/>
              </a:rPr>
              <a:t> </a:t>
            </a:r>
            <a:r>
              <a:rPr b="0" lang="en-US" sz="2000" spc="-1" strike="noStrike">
                <a:latin typeface="Arial"/>
              </a:rPr>
              <a:t>n</a:t>
            </a:r>
            <a:r>
              <a:rPr b="0" lang="en-US" sz="2000" spc="-1" strike="noStrike">
                <a:latin typeface="Arial"/>
              </a:rPr>
              <a:t>o</a:t>
            </a:r>
            <a:r>
              <a:rPr b="0" lang="en-US" sz="2000" spc="-1" strike="noStrike">
                <a:latin typeface="Arial"/>
              </a:rPr>
              <a:t>t</a:t>
            </a:r>
            <a:r>
              <a:rPr b="0" lang="en-US" sz="2000" spc="-1" strike="noStrike">
                <a:latin typeface="Arial"/>
              </a:rPr>
              <a:t>e</a:t>
            </a:r>
            <a:r>
              <a:rPr b="0" lang="en-US" sz="2000" spc="-1" strike="noStrike">
                <a:latin typeface="Arial"/>
              </a:rPr>
              <a:t>s</a:t>
            </a:r>
            <a:r>
              <a:rPr b="0" lang="en-US" sz="2000" spc="-1" strike="noStrike">
                <a:latin typeface="Arial"/>
              </a:rPr>
              <a:t> </a:t>
            </a:r>
            <a:r>
              <a:rPr b="0" lang="en-US" sz="2000" spc="-1" strike="noStrike">
                <a:latin typeface="Arial"/>
              </a:rPr>
              <a:t>f</a:t>
            </a:r>
            <a:r>
              <a:rPr b="0" lang="en-US" sz="2000" spc="-1" strike="noStrike">
                <a:latin typeface="Arial"/>
              </a:rPr>
              <a:t>o</a:t>
            </a:r>
            <a:r>
              <a:rPr b="0" lang="en-US" sz="2000" spc="-1" strike="noStrike">
                <a:latin typeface="Arial"/>
              </a:rPr>
              <a:t>r</a:t>
            </a:r>
            <a:r>
              <a:rPr b="0" lang="en-US" sz="2000" spc="-1" strike="noStrike">
                <a:latin typeface="Arial"/>
              </a:rPr>
              <a:t>m</a:t>
            </a:r>
            <a:r>
              <a:rPr b="0" lang="en-US" sz="2000" spc="-1" strike="noStrike">
                <a:latin typeface="Arial"/>
              </a:rPr>
              <a:t>a</a:t>
            </a:r>
            <a:r>
              <a:rPr b="0" lang="en-US" sz="2000" spc="-1" strike="noStrike">
                <a:latin typeface="Arial"/>
              </a:rPr>
              <a:t>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26723600-DB93-4708-B194-7F8B9B748E18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Img"/>
          </p:nvPr>
        </p:nvSpPr>
        <p:spPr>
          <a:xfrm>
            <a:off x="343080" y="696960"/>
            <a:ext cx="6194520" cy="3484800"/>
          </a:xfrm>
          <a:prstGeom prst="rect">
            <a:avLst/>
          </a:prstGeom>
        </p:spPr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88320" y="4415760"/>
            <a:ext cx="5504040" cy="4182120"/>
          </a:xfrm>
          <a:prstGeom prst="rect">
            <a:avLst/>
          </a:prstGeom>
        </p:spPr>
        <p:txBody>
          <a:bodyPr lIns="93240" rIns="93240" tIns="46440" bIns="46440"/>
          <a:p>
            <a:endParaRPr b="0" lang="en-US" sz="2000" spc="-1" strike="noStrike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3898080" y="8830080"/>
            <a:ext cx="2980800" cy="46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/>
          <a:p>
            <a:pPr algn="r">
              <a:lnSpc>
                <a:spcPct val="100000"/>
              </a:lnSpc>
            </a:pPr>
            <a:fld id="{F662C271-D8CA-4479-A61D-E832204A4021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0834560" y="6353640"/>
            <a:ext cx="1097640" cy="27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5400" y="-31320"/>
            <a:ext cx="11084760" cy="97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10880" rIns="110880" tIns="0" bIns="55440" anchor="ctr"/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2a303a"/>
                </a:solidFill>
                <a:latin typeface="Arial"/>
                <a:ea typeface="Arial"/>
              </a:rPr>
              <a:t>Consumer Viewing – Live Streaming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13440" y="1143000"/>
            <a:ext cx="11088360" cy="365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31840" indent="-230400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buClr>
                <a:srgbClr val="ffa300"/>
              </a:buClr>
              <a:buFont typeface="Arial"/>
              <a:buChar char="•"/>
            </a:pPr>
            <a:r>
              <a:rPr b="0" lang="en-US" sz="2160" spc="-1" strike="noStrike">
                <a:solidFill>
                  <a:srgbClr val="2a303a"/>
                </a:solidFill>
                <a:latin typeface="Arial"/>
                <a:ea typeface="Arial"/>
              </a:rPr>
              <a:t>Live/DVR viewing metrics </a:t>
            </a:r>
            <a:br/>
            <a:r>
              <a:rPr b="0" lang="en-US" sz="2160" spc="-1" strike="noStrike">
                <a:solidFill>
                  <a:srgbClr val="2a303a"/>
                </a:solidFill>
                <a:latin typeface="Arial"/>
                <a:ea typeface="Arial"/>
              </a:rPr>
              <a:t>to project to the market population in </a:t>
            </a:r>
            <a:br/>
            <a:r>
              <a:rPr b="0" lang="en-US" sz="2160" spc="-1" strike="noStrike">
                <a:solidFill>
                  <a:srgbClr val="2a303a"/>
                </a:solidFill>
                <a:latin typeface="Arial"/>
                <a:ea typeface="Arial"/>
              </a:rPr>
              <a:t>each of the 210 local markets</a:t>
            </a:r>
            <a:endParaRPr b="0" lang="en-US" sz="2160" spc="-1" strike="noStrike">
              <a:latin typeface="Arial"/>
            </a:endParaRPr>
          </a:p>
          <a:p>
            <a:pPr marL="231840" indent="-230400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buClr>
                <a:srgbClr val="ffa300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For each market, the projection system:</a:t>
            </a:r>
            <a:endParaRPr b="0" lang="en-US" sz="2130" spc="-1" strike="noStrike">
              <a:latin typeface="Arial"/>
            </a:endParaRPr>
          </a:p>
          <a:p>
            <a:pPr lvl="1" marL="409680" indent="-17964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9a9a9a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Calculates market TV HHs </a:t>
            </a:r>
            <a:endParaRPr b="0" lang="en-US" sz="2130" spc="-1" strike="noStrike">
              <a:latin typeface="Arial"/>
            </a:endParaRPr>
          </a:p>
          <a:p>
            <a:pPr lvl="1" marL="409680" indent="-17964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9a9a9a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Projects DBS viewing </a:t>
            </a:r>
            <a:endParaRPr b="0" lang="en-US" sz="2130" spc="-1" strike="noStrike">
              <a:latin typeface="Arial"/>
            </a:endParaRPr>
          </a:p>
          <a:p>
            <a:pPr lvl="1" marL="409680" indent="-17964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9a9a9a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Projects Cable viewing </a:t>
            </a:r>
            <a:endParaRPr b="0" lang="en-US" sz="2130" spc="-1" strike="noStrike">
              <a:latin typeface="Arial"/>
            </a:endParaRPr>
          </a:p>
          <a:p>
            <a:pPr lvl="1" marL="409680" indent="-17964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9a9a9a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Projects OTA viewing </a:t>
            </a:r>
            <a:endParaRPr b="0" lang="en-US" sz="2130" spc="-1" strike="noStrike">
              <a:latin typeface="Arial"/>
            </a:endParaRPr>
          </a:p>
          <a:p>
            <a:pPr lvl="1" marL="409680" indent="-17964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9a9a9a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Projects Telco (IPTV) viewing </a:t>
            </a:r>
            <a:endParaRPr b="0" lang="en-US" sz="2130" spc="-1" strike="noStrike">
              <a:latin typeface="Arial"/>
            </a:endParaRPr>
          </a:p>
          <a:p>
            <a:pPr lvl="1" marL="409680" indent="-17964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9a9a9a"/>
              </a:buClr>
              <a:buFont typeface="Arial"/>
              <a:buChar char="•"/>
            </a:pPr>
            <a:r>
              <a:rPr b="0" lang="en-US" sz="2130" spc="-1" strike="noStrike">
                <a:solidFill>
                  <a:srgbClr val="2a303a"/>
                </a:solidFill>
                <a:latin typeface="Arial"/>
                <a:ea typeface="Arial"/>
              </a:rPr>
              <a:t>Aggregates the four strata</a:t>
            </a:r>
            <a:endParaRPr b="0" lang="en-US" sz="213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</a:pPr>
            <a:endParaRPr b="0" lang="en-US" sz="2130" spc="-1" strike="noStrike">
              <a:latin typeface="Arial"/>
            </a:endParaRPr>
          </a:p>
        </p:txBody>
      </p:sp>
      <p:grpSp>
        <p:nvGrpSpPr>
          <p:cNvPr id="45" name="Group 3"/>
          <p:cNvGrpSpPr/>
          <p:nvPr/>
        </p:nvGrpSpPr>
        <p:grpSpPr>
          <a:xfrm>
            <a:off x="5029200" y="321120"/>
            <a:ext cx="6717600" cy="6041520"/>
            <a:chOff x="5029200" y="321120"/>
            <a:chExt cx="6717600" cy="6041520"/>
          </a:xfrm>
        </p:grpSpPr>
        <p:sp>
          <p:nvSpPr>
            <p:cNvPr id="46" name="CustomShape 4"/>
            <p:cNvSpPr/>
            <p:nvPr/>
          </p:nvSpPr>
          <p:spPr>
            <a:xfrm>
              <a:off x="5029200" y="691560"/>
              <a:ext cx="1219680" cy="25416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Live Streams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47" name="CustomShape 5"/>
            <p:cNvSpPr/>
            <p:nvPr/>
          </p:nvSpPr>
          <p:spPr>
            <a:xfrm rot="16200000">
              <a:off x="4671000" y="2383560"/>
              <a:ext cx="3634920" cy="25416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TV Off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48" name="CustomShape 6"/>
            <p:cNvSpPr/>
            <p:nvPr/>
          </p:nvSpPr>
          <p:spPr>
            <a:xfrm rot="16200000">
              <a:off x="5636880" y="5383440"/>
              <a:ext cx="1703880" cy="25416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TV Off/DVR Capping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49" name="CustomShape 7"/>
            <p:cNvSpPr/>
            <p:nvPr/>
          </p:nvSpPr>
          <p:spPr>
            <a:xfrm rot="16200000">
              <a:off x="4138200" y="3398040"/>
              <a:ext cx="5663160" cy="25380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Summarizers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50" name="CustomShape 8"/>
            <p:cNvSpPr/>
            <p:nvPr/>
          </p:nvSpPr>
          <p:spPr>
            <a:xfrm rot="16200000">
              <a:off x="8787960" y="3397680"/>
              <a:ext cx="5663160" cy="25416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Data drop/free Preview Adjustments (as needed)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51" name="CustomShape 9"/>
            <p:cNvSpPr/>
            <p:nvPr/>
          </p:nvSpPr>
          <p:spPr>
            <a:xfrm>
              <a:off x="7332480" y="321120"/>
              <a:ext cx="3769560" cy="25416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Calibrations applied to each stratum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52" name="CustomShape 10"/>
            <p:cNvSpPr/>
            <p:nvPr/>
          </p:nvSpPr>
          <p:spPr>
            <a:xfrm>
              <a:off x="5029200" y="1113840"/>
              <a:ext cx="1219680" cy="48492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5b9bd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790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DISH</a:t>
              </a:r>
              <a:endParaRPr b="0" lang="en-US" sz="79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(DBS)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53" name="CustomShape 11"/>
            <p:cNvSpPr/>
            <p:nvPr/>
          </p:nvSpPr>
          <p:spPr>
            <a:xfrm>
              <a:off x="6130440" y="135720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12"/>
            <p:cNvSpPr/>
            <p:nvPr/>
          </p:nvSpPr>
          <p:spPr>
            <a:xfrm>
              <a:off x="5029200" y="1808640"/>
              <a:ext cx="1219680" cy="48528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4472c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DIRECTV</a:t>
              </a:r>
              <a:endParaRPr b="0" lang="en-US" sz="889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(DBS)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55" name="CustomShape 13"/>
            <p:cNvSpPr/>
            <p:nvPr/>
          </p:nvSpPr>
          <p:spPr>
            <a:xfrm>
              <a:off x="6130440" y="205236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4"/>
            <p:cNvSpPr/>
            <p:nvPr/>
          </p:nvSpPr>
          <p:spPr>
            <a:xfrm>
              <a:off x="6611760" y="13572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5"/>
            <p:cNvSpPr/>
            <p:nvPr/>
          </p:nvSpPr>
          <p:spPr>
            <a:xfrm>
              <a:off x="7101000" y="152640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6"/>
            <p:cNvSpPr/>
            <p:nvPr/>
          </p:nvSpPr>
          <p:spPr>
            <a:xfrm>
              <a:off x="7101000" y="94068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CustomShape 17"/>
            <p:cNvSpPr/>
            <p:nvPr/>
          </p:nvSpPr>
          <p:spPr>
            <a:xfrm>
              <a:off x="7101000" y="118296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18"/>
            <p:cNvSpPr/>
            <p:nvPr/>
          </p:nvSpPr>
          <p:spPr>
            <a:xfrm>
              <a:off x="6611760" y="205236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19"/>
            <p:cNvSpPr/>
            <p:nvPr/>
          </p:nvSpPr>
          <p:spPr>
            <a:xfrm>
              <a:off x="7101000" y="171936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" name="CustomShape 20"/>
            <p:cNvSpPr/>
            <p:nvPr/>
          </p:nvSpPr>
          <p:spPr>
            <a:xfrm>
              <a:off x="7101000" y="287892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" name="CustomShape 21"/>
            <p:cNvSpPr/>
            <p:nvPr/>
          </p:nvSpPr>
          <p:spPr>
            <a:xfrm>
              <a:off x="7101000" y="264672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" name="CustomShape 22"/>
            <p:cNvSpPr/>
            <p:nvPr/>
          </p:nvSpPr>
          <p:spPr>
            <a:xfrm>
              <a:off x="7101000" y="538092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CustomShape 23"/>
            <p:cNvSpPr/>
            <p:nvPr/>
          </p:nvSpPr>
          <p:spPr>
            <a:xfrm>
              <a:off x="7101000" y="608148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" name="CustomShape 24"/>
            <p:cNvSpPr/>
            <p:nvPr/>
          </p:nvSpPr>
          <p:spPr>
            <a:xfrm>
              <a:off x="6611760" y="53820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" name="CustomShape 25"/>
            <p:cNvSpPr/>
            <p:nvPr/>
          </p:nvSpPr>
          <p:spPr>
            <a:xfrm>
              <a:off x="6611760" y="608148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26"/>
            <p:cNvSpPr/>
            <p:nvPr/>
          </p:nvSpPr>
          <p:spPr>
            <a:xfrm>
              <a:off x="5029200" y="5142600"/>
              <a:ext cx="1219680" cy="48492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5b9bd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DISH 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69" name="CustomShape 27"/>
            <p:cNvSpPr/>
            <p:nvPr/>
          </p:nvSpPr>
          <p:spPr>
            <a:xfrm>
              <a:off x="6130440" y="538596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CustomShape 28"/>
            <p:cNvSpPr/>
            <p:nvPr/>
          </p:nvSpPr>
          <p:spPr>
            <a:xfrm>
              <a:off x="5029200" y="5838120"/>
              <a:ext cx="1219680" cy="48492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4472c4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DIRECTV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71" name="CustomShape 29"/>
            <p:cNvSpPr/>
            <p:nvPr/>
          </p:nvSpPr>
          <p:spPr>
            <a:xfrm>
              <a:off x="6130440" y="608148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4472c4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30"/>
            <p:cNvSpPr/>
            <p:nvPr/>
          </p:nvSpPr>
          <p:spPr>
            <a:xfrm>
              <a:off x="5029200" y="4660560"/>
              <a:ext cx="1219680" cy="254160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DVR Streams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73" name="CustomShape 31"/>
            <p:cNvSpPr/>
            <p:nvPr/>
          </p:nvSpPr>
          <p:spPr>
            <a:xfrm>
              <a:off x="5029200" y="2504520"/>
              <a:ext cx="1219680" cy="48456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92d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0" rIns="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790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Charter</a:t>
              </a:r>
              <a:endParaRPr b="0" lang="en-US" sz="79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(Cable)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74" name="CustomShape 32"/>
            <p:cNvSpPr/>
            <p:nvPr/>
          </p:nvSpPr>
          <p:spPr>
            <a:xfrm>
              <a:off x="6130440" y="274752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92d05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33"/>
            <p:cNvSpPr/>
            <p:nvPr/>
          </p:nvSpPr>
          <p:spPr>
            <a:xfrm>
              <a:off x="5029200" y="3143880"/>
              <a:ext cx="1219680" cy="48528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70ad47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Cox</a:t>
              </a:r>
              <a:endParaRPr b="0" lang="en-US" sz="889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(Cable)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76" name="CustomShape 34"/>
            <p:cNvSpPr/>
            <p:nvPr/>
          </p:nvSpPr>
          <p:spPr>
            <a:xfrm>
              <a:off x="6130440" y="338760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ad47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35"/>
            <p:cNvSpPr/>
            <p:nvPr/>
          </p:nvSpPr>
          <p:spPr>
            <a:xfrm>
              <a:off x="5029200" y="3859560"/>
              <a:ext cx="1219680" cy="484920"/>
            </a:xfrm>
            <a:prstGeom prst="parallelogram">
              <a:avLst>
                <a:gd name="adj" fmla="val 49265"/>
              </a:avLst>
            </a:prstGeom>
            <a:noFill/>
            <a:ln w="12600">
              <a:solidFill>
                <a:srgbClr val="7030a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AT&amp;T</a:t>
              </a:r>
              <a:endParaRPr b="0" lang="en-US" sz="889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(Telco)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78" name="CustomShape 36"/>
            <p:cNvSpPr/>
            <p:nvPr/>
          </p:nvSpPr>
          <p:spPr>
            <a:xfrm>
              <a:off x="6130440" y="4102920"/>
              <a:ext cx="2300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37"/>
            <p:cNvSpPr/>
            <p:nvPr/>
          </p:nvSpPr>
          <p:spPr>
            <a:xfrm>
              <a:off x="6611760" y="2744640"/>
              <a:ext cx="229320" cy="7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92d05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38"/>
            <p:cNvSpPr/>
            <p:nvPr/>
          </p:nvSpPr>
          <p:spPr>
            <a:xfrm>
              <a:off x="7101000" y="191736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92d05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39"/>
            <p:cNvSpPr/>
            <p:nvPr/>
          </p:nvSpPr>
          <p:spPr>
            <a:xfrm>
              <a:off x="7101000" y="311364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92d05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40"/>
            <p:cNvSpPr/>
            <p:nvPr/>
          </p:nvSpPr>
          <p:spPr>
            <a:xfrm>
              <a:off x="6611760" y="3386160"/>
              <a:ext cx="229320" cy="7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ad47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CustomShape 41"/>
            <p:cNvSpPr/>
            <p:nvPr/>
          </p:nvSpPr>
          <p:spPr>
            <a:xfrm>
              <a:off x="7101000" y="3386160"/>
              <a:ext cx="229680" cy="7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ad47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42"/>
            <p:cNvSpPr/>
            <p:nvPr/>
          </p:nvSpPr>
          <p:spPr>
            <a:xfrm>
              <a:off x="6611760" y="410292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43"/>
            <p:cNvSpPr/>
            <p:nvPr/>
          </p:nvSpPr>
          <p:spPr>
            <a:xfrm>
              <a:off x="7101000" y="410292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44"/>
            <p:cNvSpPr/>
            <p:nvPr/>
          </p:nvSpPr>
          <p:spPr>
            <a:xfrm>
              <a:off x="7101000" y="360900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45"/>
            <p:cNvSpPr/>
            <p:nvPr/>
          </p:nvSpPr>
          <p:spPr>
            <a:xfrm>
              <a:off x="11262960" y="10638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46"/>
            <p:cNvSpPr/>
            <p:nvPr/>
          </p:nvSpPr>
          <p:spPr>
            <a:xfrm>
              <a:off x="7581240" y="691560"/>
              <a:ext cx="3520800" cy="2469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Demographic and geographic distribution adjustment (D)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89" name="CustomShape 47"/>
            <p:cNvSpPr/>
            <p:nvPr/>
          </p:nvSpPr>
          <p:spPr>
            <a:xfrm rot="16200000">
              <a:off x="7085880" y="940320"/>
              <a:ext cx="740160" cy="2469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DBS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0" name="CustomShape 48"/>
            <p:cNvSpPr/>
            <p:nvPr/>
          </p:nvSpPr>
          <p:spPr>
            <a:xfrm>
              <a:off x="7581240" y="938520"/>
              <a:ext cx="3520800" cy="2473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Non-reporting STB adjustment (H)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1" name="CustomShape 49"/>
            <p:cNvSpPr/>
            <p:nvPr/>
          </p:nvSpPr>
          <p:spPr>
            <a:xfrm>
              <a:off x="7581240" y="1185480"/>
              <a:ext cx="3520800" cy="246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2" name="CustomShape 50"/>
            <p:cNvSpPr/>
            <p:nvPr/>
          </p:nvSpPr>
          <p:spPr>
            <a:xfrm>
              <a:off x="7581240" y="1436400"/>
              <a:ext cx="3520800" cy="246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Demographic and geographic distribution adjustment (D)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3" name="CustomShape 51"/>
            <p:cNvSpPr/>
            <p:nvPr/>
          </p:nvSpPr>
          <p:spPr>
            <a:xfrm rot="16200000">
              <a:off x="6962400" y="1807920"/>
              <a:ext cx="987120" cy="24696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Cable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4" name="CustomShape 52"/>
            <p:cNvSpPr/>
            <p:nvPr/>
          </p:nvSpPr>
          <p:spPr>
            <a:xfrm>
              <a:off x="7581240" y="1929600"/>
              <a:ext cx="3520800" cy="24732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Non-reporting STB adjustment (H)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5" name="CustomShape 53"/>
            <p:cNvSpPr/>
            <p:nvPr/>
          </p:nvSpPr>
          <p:spPr>
            <a:xfrm>
              <a:off x="7581240" y="2176200"/>
              <a:ext cx="3520800" cy="24696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6" name="CustomShape 54"/>
            <p:cNvSpPr/>
            <p:nvPr/>
          </p:nvSpPr>
          <p:spPr>
            <a:xfrm>
              <a:off x="7581240" y="1685160"/>
              <a:ext cx="3520800" cy="24732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Cable viewing adjustment (C)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7" name="CustomShape 55"/>
            <p:cNvSpPr/>
            <p:nvPr/>
          </p:nvSpPr>
          <p:spPr>
            <a:xfrm>
              <a:off x="7581240" y="2423160"/>
              <a:ext cx="3520800" cy="2473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Demographic and geographic distribution adjustment (D)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8" name="CustomShape 56"/>
            <p:cNvSpPr/>
            <p:nvPr/>
          </p:nvSpPr>
          <p:spPr>
            <a:xfrm rot="16200000">
              <a:off x="6716520" y="3040920"/>
              <a:ext cx="1478880" cy="2469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OTA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99" name="CustomShape 57"/>
            <p:cNvSpPr/>
            <p:nvPr/>
          </p:nvSpPr>
          <p:spPr>
            <a:xfrm>
              <a:off x="7581240" y="2670480"/>
              <a:ext cx="3520800" cy="2469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Broadcast market-only viewing adjustment (F1)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0" name="CustomShape 58"/>
            <p:cNvSpPr/>
            <p:nvPr/>
          </p:nvSpPr>
          <p:spPr>
            <a:xfrm>
              <a:off x="7581240" y="2918880"/>
              <a:ext cx="3520800" cy="2473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Broadcast market-only viewing adjustment (F2)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1" name="CustomShape 59"/>
            <p:cNvSpPr/>
            <p:nvPr/>
          </p:nvSpPr>
          <p:spPr>
            <a:xfrm>
              <a:off x="7581240" y="3167640"/>
              <a:ext cx="3513240" cy="27648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00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National network-specific viewing proportion adjustment (G)</a:t>
              </a:r>
              <a:endParaRPr b="0" lang="en-US" sz="800" spc="-1" strike="noStrike">
                <a:latin typeface="Arial"/>
              </a:endParaRPr>
            </a:p>
          </p:txBody>
        </p:sp>
        <p:sp>
          <p:nvSpPr>
            <p:cNvPr id="102" name="CustomShape 60"/>
            <p:cNvSpPr/>
            <p:nvPr/>
          </p:nvSpPr>
          <p:spPr>
            <a:xfrm>
              <a:off x="7581240" y="3661560"/>
              <a:ext cx="3520800" cy="246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89640" rIns="8964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3" name="CustomShape 61"/>
            <p:cNvSpPr/>
            <p:nvPr/>
          </p:nvSpPr>
          <p:spPr>
            <a:xfrm>
              <a:off x="7581240" y="3416040"/>
              <a:ext cx="3520800" cy="2473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Non-reporting STB adjustment (H)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4" name="CustomShape 62"/>
            <p:cNvSpPr/>
            <p:nvPr/>
          </p:nvSpPr>
          <p:spPr>
            <a:xfrm rot="16200000">
              <a:off x="7249680" y="3987720"/>
              <a:ext cx="412200" cy="2469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Telco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5" name="CustomShape 63"/>
            <p:cNvSpPr/>
            <p:nvPr/>
          </p:nvSpPr>
          <p:spPr>
            <a:xfrm>
              <a:off x="7581240" y="3903840"/>
              <a:ext cx="3520800" cy="4122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CustomShape 64"/>
            <p:cNvSpPr/>
            <p:nvPr/>
          </p:nvSpPr>
          <p:spPr>
            <a:xfrm>
              <a:off x="7581240" y="4628880"/>
              <a:ext cx="3520800" cy="2473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Non-reporting STB adjustment (H)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7" name="CustomShape 65"/>
            <p:cNvSpPr/>
            <p:nvPr/>
          </p:nvSpPr>
          <p:spPr>
            <a:xfrm>
              <a:off x="7581240" y="4876200"/>
              <a:ext cx="3520800" cy="2469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DVR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8" name="CustomShape 66"/>
            <p:cNvSpPr/>
            <p:nvPr/>
          </p:nvSpPr>
          <p:spPr>
            <a:xfrm rot="16200000">
              <a:off x="6593040" y="5370120"/>
              <a:ext cx="1725840" cy="2469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DVR Playback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09" name="CustomShape 67"/>
            <p:cNvSpPr/>
            <p:nvPr/>
          </p:nvSpPr>
          <p:spPr>
            <a:xfrm>
              <a:off x="7581240" y="5123160"/>
              <a:ext cx="3520800" cy="24732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Non-reporting STB adjustment (H)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10" name="CustomShape 68"/>
            <p:cNvSpPr/>
            <p:nvPr/>
          </p:nvSpPr>
          <p:spPr>
            <a:xfrm>
              <a:off x="7581240" y="5369400"/>
              <a:ext cx="3520800" cy="24696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DVR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11" name="CustomShape 69"/>
            <p:cNvSpPr/>
            <p:nvPr/>
          </p:nvSpPr>
          <p:spPr>
            <a:xfrm>
              <a:off x="7581240" y="5620320"/>
              <a:ext cx="3520800" cy="2473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Non-reporting STB adjustment (H)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12" name="CustomShape 70"/>
            <p:cNvSpPr/>
            <p:nvPr/>
          </p:nvSpPr>
          <p:spPr>
            <a:xfrm>
              <a:off x="7581240" y="6113520"/>
              <a:ext cx="3520800" cy="2412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DVR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13" name="CustomShape 71"/>
            <p:cNvSpPr/>
            <p:nvPr/>
          </p:nvSpPr>
          <p:spPr>
            <a:xfrm>
              <a:off x="7581240" y="5869440"/>
              <a:ext cx="3520800" cy="246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/>
            <a:p>
              <a:pPr algn="ctr">
                <a:lnSpc>
                  <a:spcPct val="100000"/>
                </a:lnSpc>
              </a:pPr>
              <a:r>
                <a:rPr b="1" lang="en-US" sz="889" spc="-1" strike="noStrike">
                  <a:solidFill>
                    <a:srgbClr val="000000"/>
                  </a:solidFill>
                  <a:latin typeface="Calibri"/>
                  <a:ea typeface="DejaVu Sans"/>
                </a:rPr>
                <a:t>Market/network DVR coverage adjustment</a:t>
              </a:r>
              <a:endParaRPr b="0" lang="en-US" sz="889" spc="-1" strike="noStrike">
                <a:latin typeface="Arial"/>
              </a:endParaRPr>
            </a:p>
          </p:txBody>
        </p:sp>
        <p:sp>
          <p:nvSpPr>
            <p:cNvPr id="114" name="CustomShape 72"/>
            <p:cNvSpPr/>
            <p:nvPr/>
          </p:nvSpPr>
          <p:spPr>
            <a:xfrm>
              <a:off x="7624800" y="410292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CustomShape 73"/>
            <p:cNvSpPr/>
            <p:nvPr/>
          </p:nvSpPr>
          <p:spPr>
            <a:xfrm>
              <a:off x="8358840" y="410220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CustomShape 74"/>
            <p:cNvSpPr/>
            <p:nvPr/>
          </p:nvSpPr>
          <p:spPr>
            <a:xfrm>
              <a:off x="9195840" y="410220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CustomShape 75"/>
            <p:cNvSpPr/>
            <p:nvPr/>
          </p:nvSpPr>
          <p:spPr>
            <a:xfrm>
              <a:off x="10003320" y="41022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CustomShape 76"/>
            <p:cNvSpPr/>
            <p:nvPr/>
          </p:nvSpPr>
          <p:spPr>
            <a:xfrm>
              <a:off x="10836360" y="410292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00000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CustomShape 77"/>
            <p:cNvSpPr/>
            <p:nvPr/>
          </p:nvSpPr>
          <p:spPr>
            <a:xfrm>
              <a:off x="11131560" y="691560"/>
              <a:ext cx="129240" cy="74016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CustomShape 78"/>
            <p:cNvSpPr/>
            <p:nvPr/>
          </p:nvSpPr>
          <p:spPr>
            <a:xfrm>
              <a:off x="11131560" y="1433880"/>
              <a:ext cx="129240" cy="98784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CustomShape 79"/>
            <p:cNvSpPr/>
            <p:nvPr/>
          </p:nvSpPr>
          <p:spPr>
            <a:xfrm>
              <a:off x="11131560" y="2426400"/>
              <a:ext cx="129240" cy="147564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" name="CustomShape 80"/>
            <p:cNvSpPr/>
            <p:nvPr/>
          </p:nvSpPr>
          <p:spPr>
            <a:xfrm>
              <a:off x="11131560" y="3903840"/>
              <a:ext cx="129240" cy="41220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CustomShape 81"/>
            <p:cNvSpPr/>
            <p:nvPr/>
          </p:nvSpPr>
          <p:spPr>
            <a:xfrm>
              <a:off x="11131560" y="4628880"/>
              <a:ext cx="129240" cy="49248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CustomShape 82"/>
            <p:cNvSpPr/>
            <p:nvPr/>
          </p:nvSpPr>
          <p:spPr>
            <a:xfrm>
              <a:off x="11131560" y="5122440"/>
              <a:ext cx="129240" cy="49248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CustomShape 83"/>
            <p:cNvSpPr/>
            <p:nvPr/>
          </p:nvSpPr>
          <p:spPr>
            <a:xfrm>
              <a:off x="11131560" y="5619240"/>
              <a:ext cx="129240" cy="49248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CustomShape 84"/>
            <p:cNvSpPr/>
            <p:nvPr/>
          </p:nvSpPr>
          <p:spPr>
            <a:xfrm>
              <a:off x="11131560" y="6117840"/>
              <a:ext cx="129240" cy="236880"/>
            </a:xfrm>
            <a:prstGeom prst="rightBracket">
              <a:avLst>
                <a:gd name="adj" fmla="val 59152"/>
              </a:avLst>
            </a:prstGeom>
            <a:noFill/>
            <a:ln w="126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CustomShape 85"/>
            <p:cNvSpPr/>
            <p:nvPr/>
          </p:nvSpPr>
          <p:spPr>
            <a:xfrm>
              <a:off x="7101000" y="211968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ad47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CustomShape 86"/>
            <p:cNvSpPr/>
            <p:nvPr/>
          </p:nvSpPr>
          <p:spPr>
            <a:xfrm>
              <a:off x="7101000" y="2342880"/>
              <a:ext cx="22968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CustomShape 87"/>
            <p:cNvSpPr/>
            <p:nvPr/>
          </p:nvSpPr>
          <p:spPr>
            <a:xfrm>
              <a:off x="11262960" y="19296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92d05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CustomShape 88"/>
            <p:cNvSpPr/>
            <p:nvPr/>
          </p:nvSpPr>
          <p:spPr>
            <a:xfrm>
              <a:off x="11262960" y="31644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ed7d31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CustomShape 89"/>
            <p:cNvSpPr/>
            <p:nvPr/>
          </p:nvSpPr>
          <p:spPr>
            <a:xfrm>
              <a:off x="11262960" y="41112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2" name="CustomShape 90"/>
            <p:cNvSpPr/>
            <p:nvPr/>
          </p:nvSpPr>
          <p:spPr>
            <a:xfrm>
              <a:off x="11262960" y="48780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5b9bd5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CustomShape 91"/>
            <p:cNvSpPr/>
            <p:nvPr/>
          </p:nvSpPr>
          <p:spPr>
            <a:xfrm>
              <a:off x="11262960" y="537228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92d05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CustomShape 92"/>
            <p:cNvSpPr/>
            <p:nvPr/>
          </p:nvSpPr>
          <p:spPr>
            <a:xfrm>
              <a:off x="11262960" y="58698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ed7d31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CustomShape 93"/>
            <p:cNvSpPr/>
            <p:nvPr/>
          </p:nvSpPr>
          <p:spPr>
            <a:xfrm>
              <a:off x="11262960" y="6238800"/>
              <a:ext cx="2293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360">
              <a:solidFill>
                <a:srgbClr val="7030a0"/>
              </a:solidFill>
              <a:miter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795</TotalTime>
  <Application>LibreOffice/6.0.7.3$Linux_X86_64 LibreOffice_project/00m0$Build-3</Application>
  <Words>7356</Words>
  <Paragraphs>1390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2018-11-05T18:08:22Z</dcterms:created>
  <dc:creator>Bettez, Chris</dc:creator>
  <dc:description/>
  <dc:language>en-US</dc:language>
  <cp:lastModifiedBy/>
  <cp:lastPrinted>2017-10-09T21:49:17Z</cp:lastPrinted>
  <dcterms:modified xsi:type="dcterms:W3CDTF">2022-07-18T14:52:28Z</dcterms:modified>
  <cp:revision>65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0x01010041FC017261CAA74DBE5A1EDDFB0C7FA2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127</vt:i4>
  </property>
</Properties>
</file>